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80" d="100"/>
          <a:sy n="80" d="100"/>
        </p:scale>
        <p:origin x="129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68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2457" y="2583256"/>
            <a:ext cx="4879085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59557" y="4496075"/>
            <a:ext cx="4024884" cy="119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3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4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457" y="2583256"/>
            <a:ext cx="4805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Structure</a:t>
            </a:r>
            <a:r>
              <a:rPr sz="4800" b="1" spc="-2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of</a:t>
            </a:r>
            <a:r>
              <a:rPr sz="4800" b="1" spc="-4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Egg</a:t>
            </a:r>
            <a:endParaRPr sz="4800">
              <a:latin typeface="Arial"/>
              <a:cs typeface="Arial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AA14F89-0024-46B5-A39A-1043757BE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5863" y="1239852"/>
            <a:ext cx="5384485" cy="2686808"/>
          </a:xfrm>
        </p:spPr>
        <p:txBody>
          <a:bodyPr/>
          <a:lstStyle/>
          <a:p>
            <a:r>
              <a:rPr lang="en-US" dirty="0"/>
              <a:t>Poultry management</a:t>
            </a:r>
            <a:br>
              <a:rPr lang="en-US" dirty="0"/>
            </a:br>
            <a:r>
              <a:rPr lang="en-US" dirty="0"/>
              <a:t>First  stage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4648200" y="4114800"/>
            <a:ext cx="3733800" cy="1125308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fr-FR" dirty="0"/>
              <a:t>Assistant Lecturer</a:t>
            </a:r>
          </a:p>
          <a:p>
            <a:r>
              <a:rPr lang="fr-FR" dirty="0"/>
              <a:t>Sara S. Mohammed</a:t>
            </a:r>
          </a:p>
        </p:txBody>
      </p:sp>
      <p:pic>
        <p:nvPicPr>
          <p:cNvPr id="1026" name="Picture 2" descr="Картинки по запросу logo of the university of basra college of veterinary">
            <a:extLst>
              <a:ext uri="{FF2B5EF4-FFF2-40B4-BE49-F238E27FC236}">
                <a16:creationId xmlns:a16="http://schemas.microsoft.com/office/drawing/2014/main" id="{945725D8-4B33-4E1D-9587-AE24129D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549715" cy="15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asrah : Rankings, Fees &amp; Courses Details ...">
            <a:extLst>
              <a:ext uri="{FF2B5EF4-FFF2-40B4-BE49-F238E27FC236}">
                <a16:creationId xmlns:a16="http://schemas.microsoft.com/office/drawing/2014/main" id="{25914A16-30EC-4BC6-B611-EE8B0133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3043"/>
            <a:ext cx="1593872" cy="15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461" y="1853311"/>
            <a:ext cx="2258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dirty="0"/>
              <a:t>4)	</a:t>
            </a:r>
            <a:r>
              <a:rPr sz="2800" spc="-10" dirty="0"/>
              <a:t>Egg</a:t>
            </a:r>
            <a:r>
              <a:rPr sz="2800" spc="-55" dirty="0"/>
              <a:t> </a:t>
            </a:r>
            <a:r>
              <a:rPr sz="2800" spc="-5" dirty="0"/>
              <a:t>Shell</a:t>
            </a:r>
            <a:r>
              <a:rPr sz="2800" b="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2561970"/>
            <a:ext cx="48736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It is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outer </a:t>
            </a:r>
            <a:r>
              <a:rPr sz="2000" dirty="0">
                <a:latin typeface="Arial MT"/>
                <a:cs typeface="Arial MT"/>
              </a:rPr>
              <a:t>covering of </a:t>
            </a:r>
            <a:r>
              <a:rPr sz="2000" spc="-5" dirty="0">
                <a:latin typeface="Arial MT"/>
                <a:cs typeface="Arial MT"/>
              </a:rPr>
              <a:t>the egg </a:t>
            </a:r>
            <a:r>
              <a:rPr sz="2000" dirty="0">
                <a:latin typeface="Arial MT"/>
                <a:cs typeface="Arial MT"/>
              </a:rPr>
              <a:t>and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composed </a:t>
            </a:r>
            <a:r>
              <a:rPr sz="2000" spc="-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calcium carbonate </a:t>
            </a:r>
            <a:r>
              <a:rPr sz="2000" spc="-5" dirty="0">
                <a:latin typeface="Arial MT"/>
                <a:cs typeface="Arial MT"/>
              </a:rPr>
              <a:t>CaCo3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(94%), and (4%) </a:t>
            </a:r>
            <a:r>
              <a:rPr sz="2000" dirty="0">
                <a:latin typeface="Arial MT"/>
                <a:cs typeface="Arial MT"/>
              </a:rPr>
              <a:t>protein </a:t>
            </a:r>
            <a:r>
              <a:rPr sz="2000" spc="-5" dirty="0">
                <a:latin typeface="Arial MT"/>
                <a:cs typeface="Arial MT"/>
              </a:rPr>
              <a:t>and is covered </a:t>
            </a:r>
            <a:r>
              <a:rPr sz="2000" dirty="0">
                <a:latin typeface="Arial MT"/>
                <a:cs typeface="Arial MT"/>
              </a:rPr>
              <a:t> with as many as </a:t>
            </a:r>
            <a:r>
              <a:rPr sz="2000" spc="-5" dirty="0">
                <a:latin typeface="Arial MT"/>
                <a:cs typeface="Arial MT"/>
              </a:rPr>
              <a:t>1700-7500 </a:t>
            </a:r>
            <a:r>
              <a:rPr sz="2000" dirty="0">
                <a:latin typeface="Arial MT"/>
                <a:cs typeface="Arial MT"/>
              </a:rPr>
              <a:t>tiny pores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 </a:t>
            </a:r>
            <a:r>
              <a:rPr sz="2000" spc="-5" dirty="0">
                <a:latin typeface="Arial MT"/>
                <a:cs typeface="Arial MT"/>
              </a:rPr>
              <a:t>it which helps in </a:t>
            </a:r>
            <a:r>
              <a:rPr sz="2000" dirty="0">
                <a:latin typeface="Arial MT"/>
                <a:cs typeface="Arial MT"/>
              </a:rPr>
              <a:t>gaseous </a:t>
            </a:r>
            <a:r>
              <a:rPr sz="2000" spc="-5" dirty="0">
                <a:latin typeface="Arial MT"/>
                <a:cs typeface="Arial MT"/>
              </a:rPr>
              <a:t>exchange </a:t>
            </a:r>
            <a:r>
              <a:rPr sz="2000" dirty="0">
                <a:latin typeface="Arial MT"/>
                <a:cs typeface="Arial MT"/>
              </a:rPr>
              <a:t> required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embryo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development.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4452365"/>
            <a:ext cx="4191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  <a:tab pos="1065530" algn="l"/>
                <a:tab pos="1862455" algn="l"/>
                <a:tab pos="2319655" algn="l"/>
                <a:tab pos="3495040" algn="l"/>
                <a:tab pos="4036060" algn="l"/>
              </a:tabLst>
            </a:pPr>
            <a:r>
              <a:rPr sz="2000" dirty="0">
                <a:latin typeface="Arial MT"/>
                <a:cs typeface="Arial MT"/>
              </a:rPr>
              <a:t>The	s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ell	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s	c</a:t>
            </a:r>
            <a:r>
              <a:rPr sz="2000" spc="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v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ed	by	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4452365"/>
            <a:ext cx="4530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93845">
              <a:lnSpc>
                <a:spcPct val="100000"/>
              </a:lnSpc>
              <a:spcBef>
                <a:spcPts val="100"/>
              </a:spcBef>
              <a:tabLst>
                <a:tab pos="1593215" algn="l"/>
                <a:tab pos="2666365" algn="l"/>
                <a:tab pos="3851910" algn="l"/>
              </a:tabLst>
            </a:pPr>
            <a:r>
              <a:rPr sz="2000" dirty="0">
                <a:latin typeface="Arial MT"/>
                <a:cs typeface="Arial MT"/>
              </a:rPr>
              <a:t>thin  tr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nsp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rent	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rotein	coa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ing,	called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40" y="5061966"/>
            <a:ext cx="4529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cuticle</a:t>
            </a:r>
            <a:r>
              <a:rPr sz="2000" spc="-5" dirty="0">
                <a:latin typeface="Arial MT"/>
                <a:cs typeface="Arial MT"/>
              </a:rPr>
              <a:t>,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gives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natural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protection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shell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pores.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586227"/>
            <a:ext cx="3543300" cy="3357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09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Chemical</a:t>
            </a:r>
            <a:r>
              <a:rPr spc="-20" dirty="0"/>
              <a:t> </a:t>
            </a:r>
            <a:r>
              <a:rPr spc="-5" dirty="0"/>
              <a:t>Composition </a:t>
            </a:r>
            <a:r>
              <a:rPr spc="-985" dirty="0"/>
              <a:t> </a:t>
            </a:r>
            <a:r>
              <a:rPr dirty="0"/>
              <a:t>Nutritive</a:t>
            </a:r>
            <a:r>
              <a:rPr spc="-35" dirty="0"/>
              <a:t> </a:t>
            </a:r>
            <a:r>
              <a:rPr spc="-5" dirty="0"/>
              <a:t>Value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Egg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013938"/>
            <a:ext cx="8073390" cy="30740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contains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almost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 nutrients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balanced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proportion.</a:t>
            </a:r>
            <a:endParaRPr sz="2000">
              <a:latin typeface="Arial MT"/>
              <a:cs typeface="Arial MT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rich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protein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low</a:t>
            </a:r>
            <a:r>
              <a:rPr sz="2000" spc="-5" dirty="0">
                <a:latin typeface="Arial MT"/>
                <a:cs typeface="Arial MT"/>
              </a:rPr>
              <a:t> in </a:t>
            </a:r>
            <a:r>
              <a:rPr sz="2000" dirty="0">
                <a:latin typeface="Arial MT"/>
                <a:cs typeface="Arial MT"/>
              </a:rPr>
              <a:t>caloric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value.</a:t>
            </a:r>
            <a:endParaRPr sz="200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 </a:t>
            </a:r>
            <a:r>
              <a:rPr sz="2000" spc="-5" dirty="0">
                <a:latin typeface="Arial MT"/>
                <a:cs typeface="Arial MT"/>
              </a:rPr>
              <a:t>protein is </a:t>
            </a:r>
            <a:r>
              <a:rPr sz="2000" dirty="0">
                <a:latin typeface="Arial MT"/>
                <a:cs typeface="Arial MT"/>
              </a:rPr>
              <a:t>an excellent quality </a:t>
            </a:r>
            <a:r>
              <a:rPr sz="2000" spc="-5" dirty="0">
                <a:latin typeface="Arial MT"/>
                <a:cs typeface="Arial MT"/>
              </a:rPr>
              <a:t>protein </a:t>
            </a:r>
            <a:r>
              <a:rPr sz="2000" dirty="0">
                <a:latin typeface="Arial MT"/>
                <a:cs typeface="Arial MT"/>
              </a:rPr>
              <a:t>of high </a:t>
            </a:r>
            <a:r>
              <a:rPr sz="2000" b="1" spc="-5" dirty="0">
                <a:latin typeface="Arial"/>
                <a:cs typeface="Arial"/>
              </a:rPr>
              <a:t>biological value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and </a:t>
            </a:r>
            <a:r>
              <a:rPr sz="2000" spc="-5" dirty="0">
                <a:latin typeface="Arial MT"/>
                <a:cs typeface="Arial MT"/>
              </a:rPr>
              <a:t>it is often used as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standard for measuring the </a:t>
            </a:r>
            <a:r>
              <a:rPr sz="2000" dirty="0">
                <a:latin typeface="Arial MT"/>
                <a:cs typeface="Arial MT"/>
              </a:rPr>
              <a:t>quality of </a:t>
            </a:r>
            <a:r>
              <a:rPr sz="2000" spc="-5" dirty="0">
                <a:latin typeface="Arial MT"/>
                <a:cs typeface="Arial MT"/>
              </a:rPr>
              <a:t>other </a:t>
            </a:r>
            <a:r>
              <a:rPr sz="2000" dirty="0">
                <a:latin typeface="Arial MT"/>
                <a:cs typeface="Arial MT"/>
              </a:rPr>
              <a:t> food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proteins.</a:t>
            </a:r>
            <a:endParaRPr sz="2000">
              <a:latin typeface="Arial MT"/>
              <a:cs typeface="Arial MT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latin typeface="Arial"/>
                <a:cs typeface="Arial"/>
              </a:rPr>
              <a:t>B.V.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dirty="0">
                <a:latin typeface="Arial MT"/>
                <a:cs typeface="Arial MT"/>
              </a:rPr>
              <a:t> 95,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milk</a:t>
            </a:r>
            <a:r>
              <a:rPr sz="2000" dirty="0">
                <a:latin typeface="Arial MT"/>
                <a:cs typeface="Arial MT"/>
              </a:rPr>
              <a:t> protein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85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protein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70.</a:t>
            </a:r>
            <a:endParaRPr sz="200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high </a:t>
            </a:r>
            <a:r>
              <a:rPr sz="2000" dirty="0">
                <a:latin typeface="Arial MT"/>
                <a:cs typeface="Arial MT"/>
              </a:rPr>
              <a:t>biological value of </a:t>
            </a:r>
            <a:r>
              <a:rPr sz="2000" spc="-5" dirty="0">
                <a:latin typeface="Arial MT"/>
                <a:cs typeface="Arial MT"/>
              </a:rPr>
              <a:t>egg protein is </a:t>
            </a:r>
            <a:r>
              <a:rPr sz="2000" dirty="0">
                <a:latin typeface="Arial MT"/>
                <a:cs typeface="Arial MT"/>
              </a:rPr>
              <a:t>due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its amino </a:t>
            </a:r>
            <a:r>
              <a:rPr sz="2000" spc="-5" dirty="0">
                <a:latin typeface="Arial MT"/>
                <a:cs typeface="Arial MT"/>
              </a:rPr>
              <a:t>acid </a:t>
            </a:r>
            <a:r>
              <a:rPr sz="2000" dirty="0">
                <a:latin typeface="Arial MT"/>
                <a:cs typeface="Arial MT"/>
              </a:rPr>
              <a:t> makeup.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Most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essential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amino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acids</a:t>
            </a:r>
            <a:r>
              <a:rPr sz="2000" dirty="0">
                <a:latin typeface="Arial MT"/>
                <a:cs typeface="Arial MT"/>
              </a:rPr>
              <a:t> required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human </a:t>
            </a:r>
            <a:r>
              <a:rPr sz="2000" dirty="0">
                <a:latin typeface="Arial MT"/>
                <a:cs typeface="Arial MT"/>
              </a:rPr>
              <a:t> beings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balanced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proportion.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09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Chemical</a:t>
            </a:r>
            <a:r>
              <a:rPr spc="-20" dirty="0"/>
              <a:t> </a:t>
            </a:r>
            <a:r>
              <a:rPr spc="-5" dirty="0"/>
              <a:t>Composition </a:t>
            </a:r>
            <a:r>
              <a:rPr spc="-985" dirty="0"/>
              <a:t> </a:t>
            </a:r>
            <a:r>
              <a:rPr dirty="0"/>
              <a:t>Nutritive</a:t>
            </a:r>
            <a:r>
              <a:rPr spc="-35" dirty="0"/>
              <a:t> </a:t>
            </a:r>
            <a:r>
              <a:rPr spc="-5" dirty="0"/>
              <a:t>Value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Egg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013938"/>
            <a:ext cx="8073390" cy="2098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Almost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dirty="0">
                <a:latin typeface="Arial MT"/>
                <a:cs typeface="Arial MT"/>
              </a:rPr>
              <a:t> eggs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excepting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C.</a:t>
            </a:r>
            <a:endParaRPr sz="200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fat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soluble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vitamins(like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A,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D,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E)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mainly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concentrated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yolk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water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soluble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vitamins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(mainly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B2,B6,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BI2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pantothenic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acid,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niacin)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both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albumen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yolk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very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rich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vitamin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content.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09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Chemical</a:t>
            </a:r>
            <a:r>
              <a:rPr spc="-20" dirty="0"/>
              <a:t> </a:t>
            </a:r>
            <a:r>
              <a:rPr spc="-5" dirty="0"/>
              <a:t>Composition </a:t>
            </a:r>
            <a:r>
              <a:rPr spc="-985" dirty="0"/>
              <a:t> </a:t>
            </a:r>
            <a:r>
              <a:rPr dirty="0"/>
              <a:t>Nutritive</a:t>
            </a:r>
            <a:r>
              <a:rPr spc="-35" dirty="0"/>
              <a:t> </a:t>
            </a:r>
            <a:r>
              <a:rPr spc="-5" dirty="0"/>
              <a:t>Value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Egg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98088"/>
            <a:ext cx="807339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minerals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like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calcium,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magnesium,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potassium,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sodium,</a:t>
            </a:r>
            <a:r>
              <a:rPr sz="2000" dirty="0">
                <a:latin typeface="Arial MT"/>
                <a:cs typeface="Arial MT"/>
              </a:rPr>
              <a:t> chlorine,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sulphur,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zinc,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copper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iodine </a:t>
            </a:r>
            <a:r>
              <a:rPr sz="2000" spc="5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lesser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extent.</a:t>
            </a:r>
            <a:endParaRPr sz="200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also known </a:t>
            </a:r>
            <a:r>
              <a:rPr sz="2000" spc="-10" dirty="0">
                <a:latin typeface="Arial MT"/>
                <a:cs typeface="Arial MT"/>
              </a:rPr>
              <a:t>for its </a:t>
            </a:r>
            <a:r>
              <a:rPr sz="2000" spc="-5" dirty="0">
                <a:latin typeface="Arial MT"/>
                <a:cs typeface="Arial MT"/>
              </a:rPr>
              <a:t>fatty </a:t>
            </a:r>
            <a:r>
              <a:rPr sz="2000" dirty="0">
                <a:latin typeface="Arial MT"/>
                <a:cs typeface="Arial MT"/>
              </a:rPr>
              <a:t>acids. </a:t>
            </a:r>
            <a:r>
              <a:rPr sz="2000" spc="-5" dirty="0">
                <a:latin typeface="Arial MT"/>
                <a:cs typeface="Arial MT"/>
              </a:rPr>
              <a:t>The saturated and unsaturated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fatty </a:t>
            </a:r>
            <a:r>
              <a:rPr sz="2000" dirty="0">
                <a:latin typeface="Arial MT"/>
                <a:cs typeface="Arial MT"/>
              </a:rPr>
              <a:t>acids </a:t>
            </a:r>
            <a:r>
              <a:rPr sz="2000" spc="-5" dirty="0">
                <a:latin typeface="Arial MT"/>
                <a:cs typeface="Arial MT"/>
              </a:rPr>
              <a:t>and </a:t>
            </a:r>
            <a:r>
              <a:rPr sz="2000" dirty="0">
                <a:latin typeface="Arial MT"/>
                <a:cs typeface="Arial MT"/>
              </a:rPr>
              <a:t>cholesterol are mainly present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the yolk </a:t>
            </a:r>
            <a:r>
              <a:rPr sz="2000" spc="-5" dirty="0">
                <a:latin typeface="Arial MT"/>
                <a:cs typeface="Arial MT"/>
              </a:rPr>
              <a:t>portion </a:t>
            </a:r>
            <a:r>
              <a:rPr sz="2000" spc="-15" dirty="0">
                <a:latin typeface="Arial MT"/>
                <a:cs typeface="Arial MT"/>
              </a:rPr>
              <a:t>of 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8175" y="1636788"/>
            <a:ext cx="6083300" cy="4874895"/>
            <a:chOff x="1408175" y="1636788"/>
            <a:chExt cx="6083300" cy="4874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5" y="1636788"/>
              <a:ext cx="6083046" cy="48745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1981199"/>
              <a:ext cx="5410200" cy="42016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8403" y="1937003"/>
              <a:ext cx="5499100" cy="4290695"/>
            </a:xfrm>
            <a:custGeom>
              <a:avLst/>
              <a:gdLst/>
              <a:ahLst/>
              <a:cxnLst/>
              <a:rect l="l" t="t" r="r" b="b"/>
              <a:pathLst>
                <a:path w="5499100" h="4290695">
                  <a:moveTo>
                    <a:pt x="743584" y="0"/>
                  </a:moveTo>
                  <a:lnTo>
                    <a:pt x="5498592" y="0"/>
                  </a:lnTo>
                  <a:lnTo>
                    <a:pt x="5498592" y="3546983"/>
                  </a:lnTo>
                  <a:lnTo>
                    <a:pt x="5494909" y="3621786"/>
                  </a:lnTo>
                  <a:lnTo>
                    <a:pt x="5483479" y="3695547"/>
                  </a:lnTo>
                  <a:lnTo>
                    <a:pt x="5465318" y="3766908"/>
                  </a:lnTo>
                  <a:lnTo>
                    <a:pt x="5439918" y="3835717"/>
                  </a:lnTo>
                  <a:lnTo>
                    <a:pt x="5408803" y="3900678"/>
                  </a:lnTo>
                  <a:lnTo>
                    <a:pt x="5371592" y="3961930"/>
                  </a:lnTo>
                  <a:lnTo>
                    <a:pt x="5328539" y="4019334"/>
                  </a:lnTo>
                  <a:lnTo>
                    <a:pt x="5280533" y="4072013"/>
                  </a:lnTo>
                  <a:lnTo>
                    <a:pt x="5227828" y="4120057"/>
                  </a:lnTo>
                  <a:lnTo>
                    <a:pt x="5170424" y="4163110"/>
                  </a:lnTo>
                  <a:lnTo>
                    <a:pt x="5109210" y="4200283"/>
                  </a:lnTo>
                  <a:lnTo>
                    <a:pt x="5044186" y="4231487"/>
                  </a:lnTo>
                  <a:lnTo>
                    <a:pt x="4975352" y="4256824"/>
                  </a:lnTo>
                  <a:lnTo>
                    <a:pt x="4903978" y="4274985"/>
                  </a:lnTo>
                  <a:lnTo>
                    <a:pt x="4830191" y="4286364"/>
                  </a:lnTo>
                  <a:lnTo>
                    <a:pt x="4755387" y="4290110"/>
                  </a:lnTo>
                  <a:lnTo>
                    <a:pt x="0" y="4290110"/>
                  </a:lnTo>
                  <a:lnTo>
                    <a:pt x="0" y="743585"/>
                  </a:lnTo>
                  <a:lnTo>
                    <a:pt x="3682" y="668782"/>
                  </a:lnTo>
                  <a:lnTo>
                    <a:pt x="15112" y="594613"/>
                  </a:lnTo>
                  <a:lnTo>
                    <a:pt x="33273" y="523113"/>
                  </a:lnTo>
                  <a:lnTo>
                    <a:pt x="58673" y="454787"/>
                  </a:lnTo>
                  <a:lnTo>
                    <a:pt x="89788" y="389890"/>
                  </a:lnTo>
                  <a:lnTo>
                    <a:pt x="127000" y="328295"/>
                  </a:lnTo>
                  <a:lnTo>
                    <a:pt x="170052" y="270763"/>
                  </a:lnTo>
                  <a:lnTo>
                    <a:pt x="218058" y="218059"/>
                  </a:lnTo>
                  <a:lnTo>
                    <a:pt x="270763" y="170053"/>
                  </a:lnTo>
                  <a:lnTo>
                    <a:pt x="328294" y="127000"/>
                  </a:lnTo>
                  <a:lnTo>
                    <a:pt x="389889" y="89788"/>
                  </a:lnTo>
                  <a:lnTo>
                    <a:pt x="454787" y="58674"/>
                  </a:lnTo>
                  <a:lnTo>
                    <a:pt x="523113" y="33274"/>
                  </a:lnTo>
                  <a:lnTo>
                    <a:pt x="594613" y="15112"/>
                  </a:lnTo>
                  <a:lnTo>
                    <a:pt x="668782" y="3683"/>
                  </a:lnTo>
                  <a:lnTo>
                    <a:pt x="743584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3314" y="1903602"/>
            <a:ext cx="3206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Structure</a:t>
            </a:r>
            <a:r>
              <a:rPr sz="3200" spc="-70" dirty="0"/>
              <a:t> </a:t>
            </a:r>
            <a:r>
              <a:rPr sz="3200" dirty="0"/>
              <a:t>of</a:t>
            </a:r>
            <a:r>
              <a:rPr sz="3200" spc="-50" dirty="0"/>
              <a:t> </a:t>
            </a:r>
            <a:r>
              <a:rPr sz="3200" dirty="0"/>
              <a:t>Egg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662504"/>
            <a:ext cx="37014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egg</a:t>
            </a:r>
            <a:r>
              <a:rPr sz="2400" spc="-5" dirty="0">
                <a:latin typeface="Arial MT"/>
                <a:cs typeface="Arial MT"/>
              </a:rPr>
              <a:t> consists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:-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AutoNum type="arabicParenR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Arial"/>
                <a:cs typeface="Arial"/>
              </a:rPr>
              <a:t>yolk.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albumen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egg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white.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shell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membrane.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shell.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819400"/>
            <a:ext cx="4415028" cy="3540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6807" y="1746885"/>
            <a:ext cx="1308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1)</a:t>
            </a:r>
            <a:r>
              <a:rPr sz="2800" spc="-80" dirty="0"/>
              <a:t> </a:t>
            </a:r>
            <a:r>
              <a:rPr sz="2800" spc="-5" dirty="0"/>
              <a:t>Yolk: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231516"/>
            <a:ext cx="807212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rounded yellowish colored material is present at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10" dirty="0">
                <a:latin typeface="Arial MT"/>
                <a:cs typeface="Arial MT"/>
              </a:rPr>
              <a:t>center </a:t>
            </a:r>
            <a:r>
              <a:rPr sz="1800" spc="-5" dirty="0">
                <a:latin typeface="Arial MT"/>
                <a:cs typeface="Arial MT"/>
              </a:rPr>
              <a:t>of egg, it </a:t>
            </a:r>
            <a:r>
              <a:rPr sz="1800" spc="-1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 called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egg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yolk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enclosed</a:t>
            </a:r>
            <a:r>
              <a:rPr sz="1800" dirty="0">
                <a:latin typeface="Arial MT"/>
                <a:cs typeface="Arial MT"/>
              </a:rPr>
              <a:t> by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thin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membrane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called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vitelline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membrane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which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colorless.</a:t>
            </a:r>
            <a:endParaRPr sz="1800">
              <a:latin typeface="Arial MT"/>
              <a:cs typeface="Arial MT"/>
            </a:endParaRPr>
          </a:p>
          <a:p>
            <a:pPr marL="355600" indent="-343535" algn="just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56235" algn="l"/>
              </a:tabLst>
            </a:pPr>
            <a:r>
              <a:rPr sz="1800" dirty="0">
                <a:latin typeface="Arial MT"/>
                <a:cs typeface="Arial MT"/>
              </a:rPr>
              <a:t>It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accounts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about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31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%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total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egg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weight.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3505200"/>
            <a:ext cx="533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6059" y="1700911"/>
            <a:ext cx="2533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Germinal</a:t>
            </a:r>
            <a:r>
              <a:rPr sz="2800" spc="-55" dirty="0"/>
              <a:t> </a:t>
            </a:r>
            <a:r>
              <a:rPr sz="2800" spc="-5" dirty="0"/>
              <a:t>Disk: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2185542"/>
            <a:ext cx="83032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small, circular, </a:t>
            </a:r>
            <a:r>
              <a:rPr sz="1800" spc="-10" dirty="0">
                <a:latin typeface="Arial MT"/>
                <a:cs typeface="Arial MT"/>
              </a:rPr>
              <a:t>white </a:t>
            </a:r>
            <a:r>
              <a:rPr sz="1800" spc="-5" dirty="0">
                <a:latin typeface="Arial MT"/>
                <a:cs typeface="Arial MT"/>
              </a:rPr>
              <a:t>spot (3-4mm) on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surface of the yolk, it’s </a:t>
            </a:r>
            <a:r>
              <a:rPr sz="1800" spc="-10" dirty="0">
                <a:latin typeface="Arial MT"/>
                <a:cs typeface="Arial MT"/>
              </a:rPr>
              <a:t>where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sperm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enters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yolk,</a:t>
            </a:r>
            <a:r>
              <a:rPr sz="1800" spc="-5" dirty="0">
                <a:latin typeface="Arial MT"/>
                <a:cs typeface="Arial MT"/>
              </a:rPr>
              <a:t> 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it’s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called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blastoderm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fertile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egg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blastodisc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infertile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egg.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600" y="2971800"/>
            <a:ext cx="4876800" cy="3657600"/>
            <a:chOff x="3657600" y="2971800"/>
            <a:chExt cx="4876800" cy="3657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2971800"/>
              <a:ext cx="4876800" cy="3657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2060" y="4687823"/>
              <a:ext cx="1024153" cy="800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95239" y="4877561"/>
              <a:ext cx="773430" cy="549275"/>
            </a:xfrm>
            <a:custGeom>
              <a:avLst/>
              <a:gdLst/>
              <a:ahLst/>
              <a:cxnLst/>
              <a:rect l="l" t="t" r="r" b="b"/>
              <a:pathLst>
                <a:path w="773429" h="549275">
                  <a:moveTo>
                    <a:pt x="711009" y="43338"/>
                  </a:moveTo>
                  <a:lnTo>
                    <a:pt x="673290" y="46464"/>
                  </a:lnTo>
                  <a:lnTo>
                    <a:pt x="0" y="517778"/>
                  </a:lnTo>
                  <a:lnTo>
                    <a:pt x="21844" y="549021"/>
                  </a:lnTo>
                  <a:lnTo>
                    <a:pt x="695186" y="77669"/>
                  </a:lnTo>
                  <a:lnTo>
                    <a:pt x="711009" y="43338"/>
                  </a:lnTo>
                  <a:close/>
                </a:path>
                <a:path w="773429" h="549275">
                  <a:moveTo>
                    <a:pt x="770294" y="5968"/>
                  </a:moveTo>
                  <a:lnTo>
                    <a:pt x="731138" y="5968"/>
                  </a:lnTo>
                  <a:lnTo>
                    <a:pt x="752983" y="37211"/>
                  </a:lnTo>
                  <a:lnTo>
                    <a:pt x="695186" y="77669"/>
                  </a:lnTo>
                  <a:lnTo>
                    <a:pt x="669289" y="133857"/>
                  </a:lnTo>
                  <a:lnTo>
                    <a:pt x="667579" y="141200"/>
                  </a:lnTo>
                  <a:lnTo>
                    <a:pt x="668750" y="148399"/>
                  </a:lnTo>
                  <a:lnTo>
                    <a:pt x="672540" y="154646"/>
                  </a:lnTo>
                  <a:lnTo>
                    <a:pt x="678688" y="159131"/>
                  </a:lnTo>
                  <a:lnTo>
                    <a:pt x="686030" y="160841"/>
                  </a:lnTo>
                  <a:lnTo>
                    <a:pt x="693229" y="159670"/>
                  </a:lnTo>
                  <a:lnTo>
                    <a:pt x="699476" y="155880"/>
                  </a:lnTo>
                  <a:lnTo>
                    <a:pt x="703961" y="149732"/>
                  </a:lnTo>
                  <a:lnTo>
                    <a:pt x="770294" y="5968"/>
                  </a:lnTo>
                  <a:close/>
                </a:path>
                <a:path w="773429" h="549275">
                  <a:moveTo>
                    <a:pt x="736555" y="13715"/>
                  </a:moveTo>
                  <a:lnTo>
                    <a:pt x="724662" y="13715"/>
                  </a:lnTo>
                  <a:lnTo>
                    <a:pt x="743585" y="40639"/>
                  </a:lnTo>
                  <a:lnTo>
                    <a:pt x="711009" y="43338"/>
                  </a:lnTo>
                  <a:lnTo>
                    <a:pt x="695186" y="77669"/>
                  </a:lnTo>
                  <a:lnTo>
                    <a:pt x="752983" y="37211"/>
                  </a:lnTo>
                  <a:lnTo>
                    <a:pt x="736555" y="13715"/>
                  </a:lnTo>
                  <a:close/>
                </a:path>
                <a:path w="773429" h="549275">
                  <a:moveTo>
                    <a:pt x="773049" y="0"/>
                  </a:moveTo>
                  <a:lnTo>
                    <a:pt x="608584" y="13588"/>
                  </a:lnTo>
                  <a:lnTo>
                    <a:pt x="591185" y="34162"/>
                  </a:lnTo>
                  <a:lnTo>
                    <a:pt x="593292" y="41400"/>
                  </a:lnTo>
                  <a:lnTo>
                    <a:pt x="597852" y="47101"/>
                  </a:lnTo>
                  <a:lnTo>
                    <a:pt x="604222" y="50682"/>
                  </a:lnTo>
                  <a:lnTo>
                    <a:pt x="611759" y="51562"/>
                  </a:lnTo>
                  <a:lnTo>
                    <a:pt x="673290" y="46464"/>
                  </a:lnTo>
                  <a:lnTo>
                    <a:pt x="731138" y="5968"/>
                  </a:lnTo>
                  <a:lnTo>
                    <a:pt x="770294" y="5968"/>
                  </a:lnTo>
                  <a:lnTo>
                    <a:pt x="773049" y="0"/>
                  </a:lnTo>
                  <a:close/>
                </a:path>
                <a:path w="773429" h="549275">
                  <a:moveTo>
                    <a:pt x="731138" y="5968"/>
                  </a:moveTo>
                  <a:lnTo>
                    <a:pt x="673290" y="46464"/>
                  </a:lnTo>
                  <a:lnTo>
                    <a:pt x="711009" y="43338"/>
                  </a:lnTo>
                  <a:lnTo>
                    <a:pt x="724662" y="13715"/>
                  </a:lnTo>
                  <a:lnTo>
                    <a:pt x="736555" y="13715"/>
                  </a:lnTo>
                  <a:lnTo>
                    <a:pt x="731138" y="5968"/>
                  </a:lnTo>
                  <a:close/>
                </a:path>
                <a:path w="773429" h="549275">
                  <a:moveTo>
                    <a:pt x="724662" y="13715"/>
                  </a:moveTo>
                  <a:lnTo>
                    <a:pt x="711009" y="43338"/>
                  </a:lnTo>
                  <a:lnTo>
                    <a:pt x="743585" y="40639"/>
                  </a:lnTo>
                  <a:lnTo>
                    <a:pt x="724662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050" y="1700911"/>
            <a:ext cx="4354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2)</a:t>
            </a:r>
            <a:r>
              <a:rPr sz="2800" spc="-10" dirty="0"/>
              <a:t> </a:t>
            </a:r>
            <a:r>
              <a:rPr sz="2800" spc="-5" dirty="0"/>
              <a:t>Albumen</a:t>
            </a:r>
            <a:r>
              <a:rPr sz="2800" spc="5" dirty="0"/>
              <a:t> </a:t>
            </a:r>
            <a:r>
              <a:rPr sz="2800" spc="-5" dirty="0"/>
              <a:t>or</a:t>
            </a:r>
            <a:r>
              <a:rPr sz="2800" spc="-10" dirty="0"/>
              <a:t> </a:t>
            </a:r>
            <a:r>
              <a:rPr sz="2800" spc="-5" dirty="0"/>
              <a:t>Egg</a:t>
            </a:r>
            <a:r>
              <a:rPr sz="2800" spc="5" dirty="0"/>
              <a:t> </a:t>
            </a:r>
            <a:r>
              <a:rPr sz="2800" spc="-5" dirty="0"/>
              <a:t>White</a:t>
            </a:r>
            <a:r>
              <a:rPr sz="2800" b="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495270"/>
            <a:ext cx="7208520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albumen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accounts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about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58%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total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weight.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albumen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consists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two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layers: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outer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white</a:t>
            </a:r>
            <a:r>
              <a:rPr sz="2000" spc="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inner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thick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white.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7340" y="4690109"/>
            <a:ext cx="421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this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5460" y="4018863"/>
            <a:ext cx="240601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425450" algn="l"/>
                <a:tab pos="1134110" algn="l"/>
                <a:tab pos="2110740" algn="l"/>
              </a:tabLst>
            </a:pP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s	also	known	as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  <a:tabLst>
                <a:tab pos="804545" algn="l"/>
                <a:tab pos="1725295" algn="l"/>
              </a:tabLst>
            </a:pPr>
            <a:r>
              <a:rPr sz="2000" spc="-5" dirty="0">
                <a:latin typeface="Arial MT"/>
                <a:cs typeface="Arial MT"/>
              </a:rPr>
              <a:t>layer,	</a:t>
            </a:r>
            <a:r>
              <a:rPr sz="2000" dirty="0">
                <a:latin typeface="Arial MT"/>
                <a:cs typeface="Arial MT"/>
              </a:rPr>
              <a:t>known	as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4018863"/>
            <a:ext cx="567944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  <a:tab pos="1036955" algn="l"/>
                <a:tab pos="1844675" algn="l"/>
                <a:tab pos="2609850" algn="l"/>
                <a:tab pos="3443604" algn="l"/>
                <a:tab pos="4237990" algn="l"/>
                <a:tab pos="4690110" algn="l"/>
              </a:tabLst>
            </a:pPr>
            <a:r>
              <a:rPr sz="2000" dirty="0">
                <a:latin typeface="Arial MT"/>
                <a:cs typeface="Arial MT"/>
              </a:rPr>
              <a:t>The	inn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	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hick	</a:t>
            </a:r>
            <a:r>
              <a:rPr sz="2000" spc="-10" dirty="0">
                <a:latin typeface="Arial MT"/>
                <a:cs typeface="Arial MT"/>
              </a:rPr>
              <a:t>w</a:t>
            </a:r>
            <a:r>
              <a:rPr sz="2000" dirty="0">
                <a:latin typeface="Arial MT"/>
                <a:cs typeface="Arial MT"/>
              </a:rPr>
              <a:t>hi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e	la</a:t>
            </a:r>
            <a:r>
              <a:rPr sz="2000" spc="-10" dirty="0">
                <a:latin typeface="Arial MT"/>
                <a:cs typeface="Arial MT"/>
              </a:rPr>
              <a:t>y</a:t>
            </a:r>
            <a:r>
              <a:rPr sz="2000" dirty="0">
                <a:latin typeface="Arial MT"/>
                <a:cs typeface="Arial MT"/>
              </a:rPr>
              <a:t>er	of	album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(</a:t>
            </a:r>
            <a:r>
              <a:rPr sz="2000" b="1" dirty="0">
                <a:latin typeface="Arial"/>
                <a:cs typeface="Arial"/>
              </a:rPr>
              <a:t>chalaziferous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layer</a:t>
            </a:r>
            <a:r>
              <a:rPr sz="2000" spc="-5" dirty="0">
                <a:latin typeface="Arial MT"/>
                <a:cs typeface="Arial MT"/>
              </a:rPr>
              <a:t>).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  <a:tab pos="1022985" algn="l"/>
                <a:tab pos="1731645" algn="l"/>
                <a:tab pos="2526030" algn="l"/>
                <a:tab pos="3277235" algn="l"/>
                <a:tab pos="3830320" algn="l"/>
                <a:tab pos="5016500" algn="l"/>
              </a:tabLst>
            </a:pPr>
            <a:r>
              <a:rPr sz="2000" dirty="0">
                <a:latin typeface="Arial MT"/>
                <a:cs typeface="Arial MT"/>
              </a:rPr>
              <a:t>Two	</a:t>
            </a:r>
            <a:r>
              <a:rPr sz="2000" spc="-5" dirty="0">
                <a:latin typeface="Arial MT"/>
                <a:cs typeface="Arial MT"/>
              </a:rPr>
              <a:t>thick	</a:t>
            </a:r>
            <a:r>
              <a:rPr sz="2000" dirty="0">
                <a:latin typeface="Arial MT"/>
                <a:cs typeface="Arial MT"/>
              </a:rPr>
              <a:t>spiral	band	</a:t>
            </a:r>
            <a:r>
              <a:rPr sz="2000" spc="-5" dirty="0">
                <a:latin typeface="Arial MT"/>
                <a:cs typeface="Arial MT"/>
              </a:rPr>
              <a:t>are	emerged	from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chalazae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852" y="1896237"/>
            <a:ext cx="19234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Chal</a:t>
            </a:r>
            <a:r>
              <a:rPr sz="3200" spc="-15" dirty="0"/>
              <a:t>a</a:t>
            </a:r>
            <a:r>
              <a:rPr sz="3200" dirty="0"/>
              <a:t>zae: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2814904"/>
            <a:ext cx="3882390" cy="283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Two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thick</a:t>
            </a:r>
            <a:r>
              <a:rPr sz="2000" dirty="0">
                <a:latin typeface="Arial MT"/>
                <a:cs typeface="Arial MT"/>
              </a:rPr>
              <a:t> spiral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band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are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emerged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from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chalaziferous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layer</a:t>
            </a:r>
            <a:r>
              <a:rPr sz="2000" spc="-5" dirty="0">
                <a:latin typeface="Arial MT"/>
                <a:cs typeface="Arial MT"/>
              </a:rPr>
              <a:t>. </a:t>
            </a:r>
            <a:r>
              <a:rPr sz="2000" dirty="0">
                <a:latin typeface="Arial MT"/>
                <a:cs typeface="Arial MT"/>
              </a:rPr>
              <a:t>They </a:t>
            </a:r>
            <a:r>
              <a:rPr sz="2000" spc="-5" dirty="0">
                <a:latin typeface="Arial MT"/>
                <a:cs typeface="Arial MT"/>
              </a:rPr>
              <a:t>are </a:t>
            </a:r>
            <a:r>
              <a:rPr sz="2000" dirty="0">
                <a:latin typeface="Arial MT"/>
                <a:cs typeface="Arial MT"/>
              </a:rPr>
              <a:t>joining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yolk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ends </a:t>
            </a:r>
            <a:r>
              <a:rPr sz="2000" spc="-10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the shell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hold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yolk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centre</a:t>
            </a:r>
            <a:r>
              <a:rPr sz="2000" dirty="0">
                <a:latin typeface="Arial MT"/>
                <a:cs typeface="Arial MT"/>
              </a:rPr>
              <a:t> 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egg.</a:t>
            </a:r>
            <a:endParaRPr sz="20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Prominent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chalazae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indicate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high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quality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(fresher</a:t>
            </a:r>
            <a:r>
              <a:rPr sz="2000" dirty="0">
                <a:latin typeface="Arial MT"/>
                <a:cs typeface="Arial MT"/>
              </a:rPr>
              <a:t> 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egg).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2544" y="2209800"/>
            <a:ext cx="456285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439" y="2032000"/>
            <a:ext cx="5788660" cy="4381500"/>
            <a:chOff x="1615439" y="2032000"/>
            <a:chExt cx="5788660" cy="4381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307" y="2118360"/>
              <a:ext cx="5612892" cy="4206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5440" y="2031999"/>
              <a:ext cx="5788660" cy="4381500"/>
            </a:xfrm>
            <a:custGeom>
              <a:avLst/>
              <a:gdLst/>
              <a:ahLst/>
              <a:cxnLst/>
              <a:rect l="l" t="t" r="r" b="b"/>
              <a:pathLst>
                <a:path w="5788659" h="4381500">
                  <a:moveTo>
                    <a:pt x="5717413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4292600"/>
                  </a:lnTo>
                  <a:lnTo>
                    <a:pt x="70739" y="4310380"/>
                  </a:lnTo>
                  <a:lnTo>
                    <a:pt x="5717413" y="4310380"/>
                  </a:lnTo>
                  <a:lnTo>
                    <a:pt x="5717413" y="4292600"/>
                  </a:lnTo>
                  <a:lnTo>
                    <a:pt x="5717413" y="87884"/>
                  </a:lnTo>
                  <a:lnTo>
                    <a:pt x="5699760" y="87884"/>
                  </a:lnTo>
                  <a:lnTo>
                    <a:pt x="5699760" y="4292600"/>
                  </a:lnTo>
                  <a:lnTo>
                    <a:pt x="88392" y="4292600"/>
                  </a:lnTo>
                  <a:lnTo>
                    <a:pt x="88392" y="87630"/>
                  </a:lnTo>
                  <a:lnTo>
                    <a:pt x="5717413" y="87630"/>
                  </a:lnTo>
                  <a:lnTo>
                    <a:pt x="5717413" y="69850"/>
                  </a:lnTo>
                  <a:close/>
                </a:path>
                <a:path w="5788659" h="4381500">
                  <a:moveTo>
                    <a:pt x="5788152" y="52578"/>
                  </a:moveTo>
                  <a:lnTo>
                    <a:pt x="5735066" y="52578"/>
                  </a:lnTo>
                  <a:lnTo>
                    <a:pt x="5735066" y="4327957"/>
                  </a:lnTo>
                  <a:lnTo>
                    <a:pt x="5788152" y="4327969"/>
                  </a:lnTo>
                  <a:lnTo>
                    <a:pt x="5788152" y="52578"/>
                  </a:lnTo>
                  <a:close/>
                </a:path>
                <a:path w="5788659" h="4381500">
                  <a:moveTo>
                    <a:pt x="5788152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4328160"/>
                  </a:lnTo>
                  <a:lnTo>
                    <a:pt x="0" y="4381500"/>
                  </a:lnTo>
                  <a:lnTo>
                    <a:pt x="5788152" y="4381500"/>
                  </a:lnTo>
                  <a:lnTo>
                    <a:pt x="5788152" y="4328160"/>
                  </a:lnTo>
                  <a:lnTo>
                    <a:pt x="53086" y="4328160"/>
                  </a:lnTo>
                  <a:lnTo>
                    <a:pt x="53086" y="52070"/>
                  </a:lnTo>
                  <a:lnTo>
                    <a:pt x="5788152" y="52070"/>
                  </a:lnTo>
                  <a:lnTo>
                    <a:pt x="5788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2234311"/>
            <a:ext cx="3165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3)</a:t>
            </a:r>
            <a:r>
              <a:rPr sz="2800" spc="-35" dirty="0"/>
              <a:t> </a:t>
            </a:r>
            <a:r>
              <a:rPr sz="2800" spc="-5" dirty="0"/>
              <a:t>Shell</a:t>
            </a:r>
            <a:r>
              <a:rPr sz="2800" spc="-20" dirty="0"/>
              <a:t> </a:t>
            </a:r>
            <a:r>
              <a:rPr sz="2800" spc="-5" dirty="0"/>
              <a:t>Membrane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2723210"/>
            <a:ext cx="487362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  <a:tab pos="1009015" algn="l"/>
                <a:tab pos="1789430" algn="l"/>
                <a:tab pos="3387090" algn="l"/>
                <a:tab pos="4280535" algn="l"/>
              </a:tabLst>
            </a:pPr>
            <a:r>
              <a:rPr sz="2000" dirty="0">
                <a:latin typeface="Arial MT"/>
                <a:cs typeface="Arial MT"/>
              </a:rPr>
              <a:t>two	</a:t>
            </a:r>
            <a:r>
              <a:rPr sz="2000" spc="-10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hell	me</a:t>
            </a:r>
            <a:r>
              <a:rPr sz="2000" spc="-1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b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s	</a:t>
            </a:r>
            <a:r>
              <a:rPr sz="2000" b="1" dirty="0">
                <a:latin typeface="Arial"/>
                <a:cs typeface="Arial"/>
              </a:rPr>
              <a:t>outer	s</a:t>
            </a:r>
            <a:r>
              <a:rPr sz="2000" b="1" spc="-1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ell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membrane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inner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shell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membrane.</a:t>
            </a:r>
            <a:endParaRPr sz="20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  <a:tab pos="1049020" algn="l"/>
                <a:tab pos="3180080" algn="l"/>
                <a:tab pos="4041140" algn="l"/>
              </a:tabLst>
            </a:pPr>
            <a:r>
              <a:rPr sz="2000" dirty="0">
                <a:latin typeface="Arial MT"/>
                <a:cs typeface="Arial MT"/>
              </a:rPr>
              <a:t>They	f</a:t>
            </a:r>
            <a:r>
              <a:rPr sz="2000" spc="-2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rm 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rot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ctive	</a:t>
            </a:r>
            <a:r>
              <a:rPr sz="2000" spc="-10" dirty="0">
                <a:latin typeface="Arial MT"/>
                <a:cs typeface="Arial MT"/>
              </a:rPr>
              <a:t>b</a:t>
            </a:r>
            <a:r>
              <a:rPr sz="2000" dirty="0">
                <a:latin typeface="Arial MT"/>
                <a:cs typeface="Arial MT"/>
              </a:rPr>
              <a:t>arrier	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gainst  bacteria.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6854" y="4064584"/>
            <a:ext cx="159448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735965" algn="l"/>
              </a:tabLst>
            </a:pPr>
            <a:r>
              <a:rPr sz="2000" dirty="0">
                <a:latin typeface="Arial MT"/>
                <a:cs typeface="Arial MT"/>
              </a:rPr>
              <a:t>and	shell</a:t>
            </a:r>
            <a:endParaRPr sz="2000">
              <a:latin typeface="Arial MT"/>
              <a:cs typeface="Arial MT"/>
            </a:endParaRPr>
          </a:p>
          <a:p>
            <a:pPr marR="42545" algn="r">
              <a:lnSpc>
                <a:spcPct val="100000"/>
              </a:lnSpc>
              <a:spcBef>
                <a:spcPts val="5"/>
              </a:spcBef>
              <a:tabLst>
                <a:tab pos="827405" algn="l"/>
                <a:tab pos="1304290" algn="l"/>
              </a:tabLst>
            </a:pP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bout	11	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9354" y="4064584"/>
            <a:ext cx="152717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membranes</a:t>
            </a:r>
            <a:endParaRPr sz="20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405130" algn="l"/>
                <a:tab pos="1077595" algn="l"/>
              </a:tabLst>
            </a:pPr>
            <a:r>
              <a:rPr sz="2000" dirty="0">
                <a:latin typeface="Arial MT"/>
                <a:cs typeface="Arial MT"/>
              </a:rPr>
              <a:t>of	t</a:t>
            </a:r>
            <a:r>
              <a:rPr sz="2000" spc="-2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tal	e</a:t>
            </a:r>
            <a:r>
              <a:rPr sz="2000" spc="-10" dirty="0">
                <a:latin typeface="Arial MT"/>
                <a:cs typeface="Arial MT"/>
              </a:rPr>
              <a:t>g</a:t>
            </a:r>
            <a:r>
              <a:rPr sz="2000" dirty="0">
                <a:latin typeface="Arial MT"/>
                <a:cs typeface="Arial MT"/>
              </a:rPr>
              <a:t>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064584"/>
            <a:ext cx="1644014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  <a:tab pos="1106805" algn="l"/>
              </a:tabLst>
            </a:pPr>
            <a:r>
              <a:rPr sz="2000" dirty="0">
                <a:latin typeface="Arial MT"/>
                <a:cs typeface="Arial MT"/>
              </a:rPr>
              <a:t>The	shell  </a:t>
            </a:r>
            <a:r>
              <a:rPr sz="2000" spc="-5" dirty="0">
                <a:latin typeface="Arial MT"/>
                <a:cs typeface="Arial MT"/>
              </a:rPr>
              <a:t>constitute </a:t>
            </a:r>
            <a:r>
              <a:rPr sz="2000" dirty="0">
                <a:latin typeface="Arial MT"/>
                <a:cs typeface="Arial MT"/>
              </a:rPr>
              <a:t> weight.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2209800"/>
            <a:ext cx="3028188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566" y="1371601"/>
            <a:ext cx="19738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Air</a:t>
            </a:r>
            <a:r>
              <a:rPr sz="3200" spc="-80" dirty="0"/>
              <a:t> </a:t>
            </a:r>
            <a:r>
              <a:rPr sz="3200" dirty="0"/>
              <a:t>Cell: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2590800"/>
            <a:ext cx="4639136" cy="2232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It</a:t>
            </a:r>
            <a:r>
              <a:rPr sz="2000" spc="4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4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4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pocket</a:t>
            </a:r>
            <a:r>
              <a:rPr sz="2000" spc="4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air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formed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large end </a:t>
            </a:r>
            <a:r>
              <a:rPr sz="2000" dirty="0">
                <a:latin typeface="Arial MT"/>
                <a:cs typeface="Arial MT"/>
              </a:rPr>
              <a:t>of the </a:t>
            </a:r>
            <a:r>
              <a:rPr sz="2000" spc="-5" dirty="0">
                <a:latin typeface="Arial MT"/>
                <a:cs typeface="Arial MT"/>
              </a:rPr>
              <a:t>egg. </a:t>
            </a:r>
            <a:r>
              <a:rPr sz="2000" dirty="0">
                <a:latin typeface="Arial MT"/>
                <a:cs typeface="Arial MT"/>
              </a:rPr>
              <a:t>This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 caused by </a:t>
            </a:r>
            <a:r>
              <a:rPr sz="2000" spc="-5" dirty="0">
                <a:latin typeface="Arial MT"/>
                <a:cs typeface="Arial MT"/>
              </a:rPr>
              <a:t>the contraction </a:t>
            </a:r>
            <a:r>
              <a:rPr sz="2000" dirty="0">
                <a:latin typeface="Arial MT"/>
                <a:cs typeface="Arial MT"/>
              </a:rPr>
              <a:t>of 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contents </a:t>
            </a:r>
            <a:r>
              <a:rPr sz="2000" spc="-10" dirty="0">
                <a:latin typeface="Arial MT"/>
                <a:cs typeface="Arial MT"/>
              </a:rPr>
              <a:t>on </a:t>
            </a:r>
            <a:r>
              <a:rPr sz="2000" dirty="0">
                <a:latin typeface="Arial MT"/>
                <a:cs typeface="Arial MT"/>
              </a:rPr>
              <a:t>cooling </a:t>
            </a:r>
            <a:r>
              <a:rPr sz="2000" spc="-5" dirty="0">
                <a:latin typeface="Arial MT"/>
                <a:cs typeface="Arial MT"/>
              </a:rPr>
              <a:t>after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egg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laid.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air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increases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5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there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 considerable amount of </a:t>
            </a:r>
            <a:r>
              <a:rPr sz="2000" spc="-5" dirty="0">
                <a:latin typeface="Arial MT"/>
                <a:cs typeface="Arial MT"/>
              </a:rPr>
              <a:t>moisture </a:t>
            </a:r>
            <a:r>
              <a:rPr sz="2000" dirty="0">
                <a:latin typeface="Arial MT"/>
                <a:cs typeface="Arial MT"/>
              </a:rPr>
              <a:t> loss.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2590800"/>
            <a:ext cx="3997452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676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MT</vt:lpstr>
      <vt:lpstr>Calibri</vt:lpstr>
      <vt:lpstr>Cambria</vt:lpstr>
      <vt:lpstr>Times New Roman</vt:lpstr>
      <vt:lpstr>Wingdings</vt:lpstr>
      <vt:lpstr>Wingdings 3</vt:lpstr>
      <vt:lpstr>Ion</vt:lpstr>
      <vt:lpstr>Poultry management First  stage   </vt:lpstr>
      <vt:lpstr>Structure of Egg</vt:lpstr>
      <vt:lpstr>1) Yolk:</vt:lpstr>
      <vt:lpstr>Germinal Disk:</vt:lpstr>
      <vt:lpstr>2) Albumen or Egg White:</vt:lpstr>
      <vt:lpstr>Chalazae:</vt:lpstr>
      <vt:lpstr>PowerPoint Presentation</vt:lpstr>
      <vt:lpstr>3) Shell Membrane</vt:lpstr>
      <vt:lpstr>Air Cell:</vt:lpstr>
      <vt:lpstr>4) Egg Shell:</vt:lpstr>
      <vt:lpstr>Chemical Composition  Nutritive Value of Egg</vt:lpstr>
      <vt:lpstr>Chemical Composition  Nutritive Value of Egg</vt:lpstr>
      <vt:lpstr>Chemical Composition  Nutritive Value of Egg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Dhafer M. Aziz</dc:creator>
  <cp:lastModifiedBy>sara salim</cp:lastModifiedBy>
  <cp:revision>1</cp:revision>
  <dcterms:created xsi:type="dcterms:W3CDTF">2023-03-31T10:59:23Z</dcterms:created>
  <dcterms:modified xsi:type="dcterms:W3CDTF">2023-03-31T11:41:18Z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2019-04-13T00:00:00Z</vt:filetime>
  </property>
  <property fmtid="{D5CDD505-2E9C-101B-9397-08002B2CF9AE}" pid="3" name="Creator">
    <vt:lpwstr>Microsoft® PowerPoint® لبرنامج Office 365</vt:lpwstr>
  </property>
  <property fmtid="{D5CDD505-2E9C-101B-9397-08002B2CF9AE}" pid="4" name="LastSaved">
    <vt:filetime>2023-03-31T00:00:00Z</vt:filetime>
  </property>
</Properties>
</file>